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4" r:id="rId2"/>
    <p:sldId id="257" r:id="rId3"/>
    <p:sldId id="258" r:id="rId4"/>
    <p:sldId id="276" r:id="rId5"/>
    <p:sldId id="285" r:id="rId6"/>
    <p:sldId id="283" r:id="rId7"/>
    <p:sldId id="290" r:id="rId8"/>
    <p:sldId id="291" r:id="rId9"/>
    <p:sldId id="292" r:id="rId10"/>
    <p:sldId id="282" r:id="rId11"/>
    <p:sldId id="29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274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258"/>
          </p14:sldIdLst>
        </p14:section>
        <p14:section name="02 What is Data Science?" id="{D004E2EC-B2D2-4F95-A01D-C90D0CE95CDB}">
          <p14:sldIdLst>
            <p14:sldId id="276"/>
          </p14:sldIdLst>
        </p14:section>
        <p14:section name="03 Roles in Data Science" id="{DDD30065-BC03-4C9D-8FF2-52460EC9B4F4}">
          <p14:sldIdLst>
            <p14:sldId id="285"/>
          </p14:sldIdLst>
        </p14:section>
        <p14:section name="04 Move into Data Science" id="{3D296992-B957-4696-8E42-D3432FC225FE}">
          <p14:sldIdLst>
            <p14:sldId id="283"/>
          </p14:sldIdLst>
        </p14:section>
        <p14:section name="05 Tools &amp; Technologies" id="{D7A576BD-4F7A-4B8C-9970-60EFC20E329B}">
          <p14:sldIdLst>
            <p14:sldId id="290"/>
            <p14:sldId id="291"/>
          </p14:sldIdLst>
        </p14:section>
        <p14:section name="Archive" id="{50520B23-E549-49CA-817B-EA2271E104E8}">
          <p14:sldIdLst>
            <p14:sldId id="292"/>
          </p14:sldIdLst>
        </p14:section>
        <p14:section name="Q&amp;A Session" id="{A8AD9179-485B-4868-8754-74C90074B6CD}">
          <p14:sldIdLst>
            <p14:sldId id="28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417B85"/>
    <a:srgbClr val="7A4646"/>
    <a:srgbClr val="7F8FA9"/>
    <a:srgbClr val="FFFFF0"/>
    <a:srgbClr val="FFF0F0"/>
    <a:srgbClr val="F5F5F5"/>
    <a:srgbClr val="FFFFFF"/>
    <a:srgbClr val="FFF2F2"/>
    <a:srgbClr val="4A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94" autoAdjust="0"/>
    <p:restoredTop sz="95072" autoAdjust="0"/>
  </p:normalViewPr>
  <p:slideViewPr>
    <p:cSldViewPr snapToGrid="0">
      <p:cViewPr varScale="1">
        <p:scale>
          <a:sx n="52" d="100"/>
          <a:sy n="52" d="100"/>
        </p:scale>
        <p:origin x="49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08-Nov-21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0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4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https://databricks.com/blog/2020/08/03/modern-industrial-iot-analytics-on-azure-part-1.html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16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https://databricks.com/blog/2020/08/20/modern-industrial-iot-analytics-on-azure-part-3.html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45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08-Nov-21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08-Nov-21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08-Nov-21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08-Nov-21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08-Nov-21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08-Nov-21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08-Nov-21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0"/>
                </a:solidFill>
              </a:rPr>
              <a:t>Anish Mahapatra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36.png"/><Relationship Id="rId5" Type="http://schemas.openxmlformats.org/officeDocument/2006/relationships/image" Target="../media/image9.pn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pic>
        <p:nvPicPr>
          <p:cNvPr id="1028" name="Picture 4" descr="A man in a black suit loosening his tie">
            <a:extLst>
              <a:ext uri="{FF2B5EF4-FFF2-40B4-BE49-F238E27FC236}">
                <a16:creationId xmlns:a16="http://schemas.microsoft.com/office/drawing/2014/main" id="{40E125F2-E77C-4964-B919-49F9769B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721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Career Road Map in 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ata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8 November, 2021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840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Q&amp;A Session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0" y="5522130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4520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Career Road Map in 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ata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pic>
        <p:nvPicPr>
          <p:cNvPr id="1028" name="Picture 4" descr="A man in a black suit loosening his tie">
            <a:extLst>
              <a:ext uri="{FF2B5EF4-FFF2-40B4-BE49-F238E27FC236}">
                <a16:creationId xmlns:a16="http://schemas.microsoft.com/office/drawing/2014/main" id="{40E125F2-E77C-4964-B919-49F9769B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721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Career Road Map in 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ata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8 November, 2021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E9D62C-CD5A-494F-83B9-2BB55CFE2D7F}"/>
              </a:ext>
            </a:extLst>
          </p:cNvPr>
          <p:cNvSpPr txBox="1"/>
          <p:nvPr/>
        </p:nvSpPr>
        <p:spPr>
          <a:xfrm>
            <a:off x="139081" y="5876494"/>
            <a:ext cx="4784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DA2D1-73D8-49C5-8EDF-FCC36BD51793}"/>
              </a:ext>
            </a:extLst>
          </p:cNvPr>
          <p:cNvSpPr txBox="1"/>
          <p:nvPr/>
        </p:nvSpPr>
        <p:spPr>
          <a:xfrm>
            <a:off x="5670233" y="5202783"/>
            <a:ext cx="4616386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Simple, ask a real-world Data Scientist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 anishmahapatra01@gmail.com</a:t>
            </a:r>
          </a:p>
        </p:txBody>
      </p:sp>
    </p:spTree>
    <p:extLst>
      <p:ext uri="{BB962C8B-B14F-4D97-AF65-F5344CB8AC3E}">
        <p14:creationId xmlns:p14="http://schemas.microsoft.com/office/powerpoint/2010/main" val="2612239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2" y="1915097"/>
            <a:ext cx="37057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2" y="2625294"/>
            <a:ext cx="614410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in Data Science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move into Data Science as a Fresher / with experience?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2" y="4045688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 Session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7210080" y="4428320"/>
            <a:ext cx="4055518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BF6F85-4B77-418B-A024-8E7655314032}"/>
              </a:ext>
            </a:extLst>
          </p:cNvPr>
          <p:cNvGrpSpPr/>
          <p:nvPr/>
        </p:nvGrpSpPr>
        <p:grpSpPr>
          <a:xfrm>
            <a:off x="7210080" y="5750012"/>
            <a:ext cx="3752701" cy="675537"/>
            <a:chOff x="7637634" y="4219855"/>
            <a:chExt cx="3752701" cy="675537"/>
          </a:xfrm>
        </p:grpSpPr>
        <p:pic>
          <p:nvPicPr>
            <p:cNvPr id="2050" name="Picture 2" descr="International Institute of Information Technology, Bangalore - Wikipedia">
              <a:extLst>
                <a:ext uri="{FF2B5EF4-FFF2-40B4-BE49-F238E27FC236}">
                  <a16:creationId xmlns:a16="http://schemas.microsoft.com/office/drawing/2014/main" id="{5DDAA93B-B836-48AA-A725-F7A0AC81A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283" y="4219855"/>
              <a:ext cx="825500" cy="675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King&amp;#39;s College London Clinical Research Fellowship 2021 | Opportunity Desk">
              <a:extLst>
                <a:ext uri="{FF2B5EF4-FFF2-40B4-BE49-F238E27FC236}">
                  <a16:creationId xmlns:a16="http://schemas.microsoft.com/office/drawing/2014/main" id="{84A6F731-F67D-4675-A915-71FAE1B1D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9918" y="4287943"/>
              <a:ext cx="1030417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Manipal Academy of Higher Education (MAHEMET) My Careers View - India&amp;#39;s  Best College, School and Consultant">
              <a:extLst>
                <a:ext uri="{FF2B5EF4-FFF2-40B4-BE49-F238E27FC236}">
                  <a16:creationId xmlns:a16="http://schemas.microsoft.com/office/drawing/2014/main" id="{0A9DF6BE-3E93-4F7D-A5B7-0A7F48AD1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634" y="4279500"/>
              <a:ext cx="548493" cy="548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Liverpool John Moores University - Rankings, Courses, Acceptance Rate">
              <a:extLst>
                <a:ext uri="{FF2B5EF4-FFF2-40B4-BE49-F238E27FC236}">
                  <a16:creationId xmlns:a16="http://schemas.microsoft.com/office/drawing/2014/main" id="{A8D7814D-E5D1-42D5-8152-3A796B62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8783" y="4278809"/>
              <a:ext cx="1301135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BC6AF-9A6B-46DF-9CB9-BC6FECD39643}"/>
              </a:ext>
            </a:extLst>
          </p:cNvPr>
          <p:cNvSpPr/>
          <p:nvPr/>
        </p:nvSpPr>
        <p:spPr>
          <a:xfrm>
            <a:off x="7235479" y="576706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282F46-A8BC-4545-9816-24CD5214F82D}"/>
              </a:ext>
            </a:extLst>
          </p:cNvPr>
          <p:cNvSpPr/>
          <p:nvPr/>
        </p:nvSpPr>
        <p:spPr>
          <a:xfrm>
            <a:off x="7235479" y="572072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396852" y="4430730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Senior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B25D47F-1CD3-4AC5-83C7-9B2DB29A1F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0" y="1048402"/>
            <a:ext cx="10593839" cy="32159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12AB01-D5DB-4549-9F9E-2BAC509389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6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638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BFBC7A-1F7F-42D6-944D-3249856FA391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BB4C7B-42CA-4D2E-BA0D-2D18BB4E8A11}"/>
              </a:ext>
            </a:extLst>
          </p:cNvPr>
          <p:cNvCxnSpPr/>
          <p:nvPr/>
        </p:nvCxnSpPr>
        <p:spPr>
          <a:xfrm>
            <a:off x="1716071" y="1908433"/>
            <a:ext cx="2381089" cy="0"/>
          </a:xfrm>
          <a:prstGeom prst="line">
            <a:avLst/>
          </a:prstGeom>
          <a:ln w="19050" cap="rnd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31">
            <a:extLst>
              <a:ext uri="{FF2B5EF4-FFF2-40B4-BE49-F238E27FC236}">
                <a16:creationId xmlns:a16="http://schemas.microsoft.com/office/drawing/2014/main" id="{7056A9BA-B7B2-4B20-B6E9-59E69AAE8BE9}"/>
              </a:ext>
            </a:extLst>
          </p:cNvPr>
          <p:cNvGrpSpPr/>
          <p:nvPr/>
        </p:nvGrpSpPr>
        <p:grpSpPr>
          <a:xfrm>
            <a:off x="742950" y="2287105"/>
            <a:ext cx="3098221" cy="1135260"/>
            <a:chOff x="625692" y="1862556"/>
            <a:chExt cx="2242452" cy="851445"/>
          </a:xfrm>
        </p:grpSpPr>
        <p:sp>
          <p:nvSpPr>
            <p:cNvPr id="9" name="Footer Text">
              <a:extLst>
                <a:ext uri="{FF2B5EF4-FFF2-40B4-BE49-F238E27FC236}">
                  <a16:creationId xmlns:a16="http://schemas.microsoft.com/office/drawing/2014/main" id="{3E40A77B-F1C2-4E67-9580-CC0C6CB52914}"/>
                </a:ext>
              </a:extLst>
            </p:cNvPr>
            <p:cNvSpPr txBox="1"/>
            <p:nvPr/>
          </p:nvSpPr>
          <p:spPr>
            <a:xfrm>
              <a:off x="625692" y="2099986"/>
              <a:ext cx="2242452" cy="614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Identify List of Data Owners,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 Access, 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Maintain Single POC,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current process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6CCE04-3F3C-4ED1-8725-0BA455EA19DC}"/>
                </a:ext>
              </a:extLst>
            </p:cNvPr>
            <p:cNvSpPr txBox="1"/>
            <p:nvPr/>
          </p:nvSpPr>
          <p:spPr>
            <a:xfrm>
              <a:off x="625692" y="1862556"/>
              <a:ext cx="1097673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Access</a:t>
              </a:r>
            </a:p>
          </p:txBody>
        </p:sp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4134135-A22D-4B99-AD2E-CD28B871C42F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D5768-6DD7-4E12-9F71-0DC9C3972A5A}"/>
              </a:ext>
            </a:extLst>
          </p:cNvPr>
          <p:cNvCxnSpPr/>
          <p:nvPr/>
        </p:nvCxnSpPr>
        <p:spPr>
          <a:xfrm>
            <a:off x="5314629" y="1908433"/>
            <a:ext cx="2381089" cy="0"/>
          </a:xfrm>
          <a:prstGeom prst="line">
            <a:avLst/>
          </a:prstGeom>
          <a:ln w="19050" cap="rnd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35">
            <a:extLst>
              <a:ext uri="{FF2B5EF4-FFF2-40B4-BE49-F238E27FC236}">
                <a16:creationId xmlns:a16="http://schemas.microsoft.com/office/drawing/2014/main" id="{1504FC16-9AAA-4732-801F-C40097318929}"/>
              </a:ext>
            </a:extLst>
          </p:cNvPr>
          <p:cNvGrpSpPr/>
          <p:nvPr/>
        </p:nvGrpSpPr>
        <p:grpSpPr>
          <a:xfrm>
            <a:off x="4379607" y="2210091"/>
            <a:ext cx="2715215" cy="1638910"/>
            <a:chOff x="625692" y="1804798"/>
            <a:chExt cx="2036411" cy="1229183"/>
          </a:xfrm>
        </p:grpSpPr>
        <p:sp>
          <p:nvSpPr>
            <p:cNvPr id="14" name="Footer Text">
              <a:extLst>
                <a:ext uri="{FF2B5EF4-FFF2-40B4-BE49-F238E27FC236}">
                  <a16:creationId xmlns:a16="http://schemas.microsoft.com/office/drawing/2014/main" id="{B18D3DF4-2721-404B-84CF-58FE1616A3CD}"/>
                </a:ext>
              </a:extLst>
            </p:cNvPr>
            <p:cNvSpPr txBox="1"/>
            <p:nvPr/>
          </p:nvSpPr>
          <p:spPr>
            <a:xfrm>
              <a:off x="625692" y="2266463"/>
              <a:ext cx="2036411" cy="7675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Data Dictionary,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 up Data pipelines,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ER Diagram,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 Analytical Data frame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13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848D9-E595-449F-ABD0-9FA4DB049A14}"/>
                </a:ext>
              </a:extLst>
            </p:cNvPr>
            <p:cNvSpPr txBox="1"/>
            <p:nvPr/>
          </p:nvSpPr>
          <p:spPr>
            <a:xfrm>
              <a:off x="625692" y="1804798"/>
              <a:ext cx="1500507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Silos to </a:t>
              </a:r>
              <a:b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Warehouse</a:t>
              </a:r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74ED9FA-A2AD-4B4C-A3A8-EF96D1DE87C8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17" name="Group 40">
            <a:extLst>
              <a:ext uri="{FF2B5EF4-FFF2-40B4-BE49-F238E27FC236}">
                <a16:creationId xmlns:a16="http://schemas.microsoft.com/office/drawing/2014/main" id="{889EDAB1-5D45-412B-909B-FC0C11EA5861}"/>
              </a:ext>
            </a:extLst>
          </p:cNvPr>
          <p:cNvGrpSpPr/>
          <p:nvPr/>
        </p:nvGrpSpPr>
        <p:grpSpPr>
          <a:xfrm>
            <a:off x="7924927" y="2287102"/>
            <a:ext cx="3290216" cy="1135260"/>
            <a:chOff x="625692" y="1862555"/>
            <a:chExt cx="2690511" cy="851445"/>
          </a:xfrm>
        </p:grpSpPr>
        <p:sp>
          <p:nvSpPr>
            <p:cNvPr id="18" name="Footer Text">
              <a:extLst>
                <a:ext uri="{FF2B5EF4-FFF2-40B4-BE49-F238E27FC236}">
                  <a16:creationId xmlns:a16="http://schemas.microsoft.com/office/drawing/2014/main" id="{A01C0C2C-A416-4129-8C0D-80B69954D23E}"/>
                </a:ext>
              </a:extLst>
            </p:cNvPr>
            <p:cNvSpPr txBox="1"/>
            <p:nvPr/>
          </p:nvSpPr>
          <p:spPr>
            <a:xfrm>
              <a:off x="625692" y="2099986"/>
              <a:ext cx="2690511" cy="6140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Exploratory Data Analysis,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Analytics,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Heuristic, Statistical &amp; ML Models.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Experimentation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A510-07E5-4A46-9543-1B6887B9923F}"/>
                </a:ext>
              </a:extLst>
            </p:cNvPr>
            <p:cNvSpPr txBox="1"/>
            <p:nvPr/>
          </p:nvSpPr>
          <p:spPr>
            <a:xfrm>
              <a:off x="625692" y="1862555"/>
              <a:ext cx="2682052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Analytics &amp; Modelling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1FFBBC-F753-40E0-BF82-5432D946F3B0}"/>
              </a:ext>
            </a:extLst>
          </p:cNvPr>
          <p:cNvCxnSpPr/>
          <p:nvPr/>
        </p:nvCxnSpPr>
        <p:spPr>
          <a:xfrm>
            <a:off x="8885349" y="1908433"/>
            <a:ext cx="2381089" cy="0"/>
          </a:xfrm>
          <a:prstGeom prst="line">
            <a:avLst/>
          </a:prstGeom>
          <a:ln w="19050" cap="rnd">
            <a:solidFill>
              <a:schemeClr val="accent3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44">
            <a:extLst>
              <a:ext uri="{FF2B5EF4-FFF2-40B4-BE49-F238E27FC236}">
                <a16:creationId xmlns:a16="http://schemas.microsoft.com/office/drawing/2014/main" id="{72F0DED1-32F5-47A5-AAA4-AC84F3FF96BB}"/>
              </a:ext>
            </a:extLst>
          </p:cNvPr>
          <p:cNvCxnSpPr>
            <a:cxnSpLocks/>
          </p:cNvCxnSpPr>
          <p:nvPr/>
        </p:nvCxnSpPr>
        <p:spPr>
          <a:xfrm rot="5400000">
            <a:off x="8744966" y="2048817"/>
            <a:ext cx="2661857" cy="2381089"/>
          </a:xfrm>
          <a:prstGeom prst="bentConnector3">
            <a:avLst>
              <a:gd name="adj1" fmla="val 99649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DD21895-B0D9-4BB4-9C76-76C602697F3F}"/>
              </a:ext>
            </a:extLst>
          </p:cNvPr>
          <p:cNvSpPr txBox="1">
            <a:spLocks/>
          </p:cNvSpPr>
          <p:nvPr/>
        </p:nvSpPr>
        <p:spPr>
          <a:xfrm>
            <a:off x="743484" y="4171996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grpSp>
        <p:nvGrpSpPr>
          <p:cNvPr id="23" name="Group 56">
            <a:extLst>
              <a:ext uri="{FF2B5EF4-FFF2-40B4-BE49-F238E27FC236}">
                <a16:creationId xmlns:a16="http://schemas.microsoft.com/office/drawing/2014/main" id="{6D0BEDA2-B5C9-452C-B728-FD8DE2649F42}"/>
              </a:ext>
            </a:extLst>
          </p:cNvPr>
          <p:cNvGrpSpPr/>
          <p:nvPr/>
        </p:nvGrpSpPr>
        <p:grpSpPr>
          <a:xfrm>
            <a:off x="742950" y="4821628"/>
            <a:ext cx="3265311" cy="1251699"/>
            <a:chOff x="625691" y="1766602"/>
            <a:chExt cx="2506132" cy="938775"/>
          </a:xfrm>
        </p:grpSpPr>
        <p:sp>
          <p:nvSpPr>
            <p:cNvPr id="24" name="Footer Text">
              <a:extLst>
                <a:ext uri="{FF2B5EF4-FFF2-40B4-BE49-F238E27FC236}">
                  <a16:creationId xmlns:a16="http://schemas.microsoft.com/office/drawing/2014/main" id="{A15757D7-1240-41F9-99FB-666E75DE3113}"/>
                </a:ext>
              </a:extLst>
            </p:cNvPr>
            <p:cNvSpPr txBox="1"/>
            <p:nvPr/>
          </p:nvSpPr>
          <p:spPr>
            <a:xfrm>
              <a:off x="625691" y="2244866"/>
              <a:ext cx="2506132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Evaluation,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 Model Performance and Drift,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Governance Policies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D08910-1AFE-4B4F-AF6A-4965F7774F17}"/>
                </a:ext>
              </a:extLst>
            </p:cNvPr>
            <p:cNvSpPr txBox="1"/>
            <p:nvPr/>
          </p:nvSpPr>
          <p:spPr>
            <a:xfrm>
              <a:off x="625691" y="1766602"/>
              <a:ext cx="1968492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Decisions, </a:t>
              </a:r>
              <a:b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Impact Analysis</a:t>
              </a:r>
            </a:p>
          </p:txBody>
        </p:sp>
      </p:grp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7A3AC5E-599F-4BC5-B383-EB7950DCBF6C}"/>
              </a:ext>
            </a:extLst>
          </p:cNvPr>
          <p:cNvSpPr txBox="1">
            <a:spLocks/>
          </p:cNvSpPr>
          <p:nvPr/>
        </p:nvSpPr>
        <p:spPr>
          <a:xfrm>
            <a:off x="4380142" y="4171996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grpSp>
        <p:nvGrpSpPr>
          <p:cNvPr id="27" name="Group 60">
            <a:extLst>
              <a:ext uri="{FF2B5EF4-FFF2-40B4-BE49-F238E27FC236}">
                <a16:creationId xmlns:a16="http://schemas.microsoft.com/office/drawing/2014/main" id="{319497ED-2AFA-4470-9DDE-7C5BFD1777D8}"/>
              </a:ext>
            </a:extLst>
          </p:cNvPr>
          <p:cNvGrpSpPr/>
          <p:nvPr/>
        </p:nvGrpSpPr>
        <p:grpSpPr>
          <a:xfrm>
            <a:off x="4379607" y="4843762"/>
            <a:ext cx="3265310" cy="1053078"/>
            <a:chOff x="625692" y="1783202"/>
            <a:chExt cx="2506133" cy="789809"/>
          </a:xfrm>
        </p:grpSpPr>
        <p:sp>
          <p:nvSpPr>
            <p:cNvPr id="28" name="Footer Text">
              <a:extLst>
                <a:ext uri="{FF2B5EF4-FFF2-40B4-BE49-F238E27FC236}">
                  <a16:creationId xmlns:a16="http://schemas.microsoft.com/office/drawing/2014/main" id="{AC17AD41-1D1B-4017-9565-AE458F94ADBF}"/>
                </a:ext>
              </a:extLst>
            </p:cNvPr>
            <p:cNvSpPr txBox="1"/>
            <p:nvPr/>
          </p:nvSpPr>
          <p:spPr>
            <a:xfrm>
              <a:off x="625692" y="2266004"/>
              <a:ext cx="2506133" cy="307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Dashboards to aid decision-making,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Decide concurrency, cadence and security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77EAA7B-DE46-4B51-9828-6E62AA71FE11}"/>
                </a:ext>
              </a:extLst>
            </p:cNvPr>
            <p:cNvSpPr txBox="1"/>
            <p:nvPr/>
          </p:nvSpPr>
          <p:spPr>
            <a:xfrm>
              <a:off x="625692" y="1783202"/>
              <a:ext cx="1930502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Visualization &amp; </a:t>
              </a:r>
              <a:b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Dashboarding</a:t>
              </a:r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9BDECF11-3380-4A79-8FBC-49D01F5C3156}"/>
              </a:ext>
            </a:extLst>
          </p:cNvPr>
          <p:cNvSpPr txBox="1">
            <a:spLocks/>
          </p:cNvSpPr>
          <p:nvPr/>
        </p:nvSpPr>
        <p:spPr>
          <a:xfrm>
            <a:off x="7925462" y="4171996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31" name="Group 64">
            <a:extLst>
              <a:ext uri="{FF2B5EF4-FFF2-40B4-BE49-F238E27FC236}">
                <a16:creationId xmlns:a16="http://schemas.microsoft.com/office/drawing/2014/main" id="{F3EC003B-A459-4F55-9559-EE683DA35421}"/>
              </a:ext>
            </a:extLst>
          </p:cNvPr>
          <p:cNvGrpSpPr/>
          <p:nvPr/>
        </p:nvGrpSpPr>
        <p:grpSpPr>
          <a:xfrm>
            <a:off x="7924927" y="4949567"/>
            <a:ext cx="3084178" cy="930589"/>
            <a:chOff x="625691" y="1862555"/>
            <a:chExt cx="2447781" cy="697942"/>
          </a:xfrm>
        </p:grpSpPr>
        <p:sp>
          <p:nvSpPr>
            <p:cNvPr id="32" name="Footer Text">
              <a:extLst>
                <a:ext uri="{FF2B5EF4-FFF2-40B4-BE49-F238E27FC236}">
                  <a16:creationId xmlns:a16="http://schemas.microsoft.com/office/drawing/2014/main" id="{FDFAE6CD-16A6-4521-BAE3-4E79BF679679}"/>
                </a:ext>
              </a:extLst>
            </p:cNvPr>
            <p:cNvSpPr txBox="1"/>
            <p:nvPr/>
          </p:nvSpPr>
          <p:spPr>
            <a:xfrm>
              <a:off x="625691" y="2099986"/>
              <a:ext cx="2447781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new features,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Combining external data,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 feature store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48373F-AB99-4A8E-985F-5ABC627E86E8}"/>
                </a:ext>
              </a:extLst>
            </p:cNvPr>
            <p:cNvSpPr txBox="1"/>
            <p:nvPr/>
          </p:nvSpPr>
          <p:spPr>
            <a:xfrm>
              <a:off x="625692" y="1862555"/>
              <a:ext cx="1968148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 Engineering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4F21E49-3B8C-41D5-BAB0-5452BCE047C1}"/>
              </a:ext>
            </a:extLst>
          </p:cNvPr>
          <p:cNvCxnSpPr/>
          <p:nvPr/>
        </p:nvCxnSpPr>
        <p:spPr>
          <a:xfrm flipH="1">
            <a:off x="5263829" y="4570290"/>
            <a:ext cx="2381089" cy="0"/>
          </a:xfrm>
          <a:prstGeom prst="line">
            <a:avLst/>
          </a:prstGeom>
          <a:ln w="19050" cap="rnd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9D2A7F9-C8D1-49DC-8E89-64CCCE770ABE}"/>
              </a:ext>
            </a:extLst>
          </p:cNvPr>
          <p:cNvCxnSpPr/>
          <p:nvPr/>
        </p:nvCxnSpPr>
        <p:spPr>
          <a:xfrm flipH="1">
            <a:off x="1665271" y="4570290"/>
            <a:ext cx="2381089" cy="0"/>
          </a:xfrm>
          <a:prstGeom prst="line">
            <a:avLst/>
          </a:prstGeom>
          <a:ln w="19050" cap="rnd">
            <a:solidFill>
              <a:schemeClr val="accent5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303529-1D12-4FF0-8442-7ECFAAB86ADE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</p:spTree>
    <p:extLst>
      <p:ext uri="{BB962C8B-B14F-4D97-AF65-F5344CB8AC3E}">
        <p14:creationId xmlns:p14="http://schemas.microsoft.com/office/powerpoint/2010/main" val="191562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6" grpId="0"/>
      <p:bldP spid="22" grpId="0"/>
      <p:bldP spid="26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24" name="Group 30">
            <a:extLst>
              <a:ext uri="{FF2B5EF4-FFF2-40B4-BE49-F238E27FC236}">
                <a16:creationId xmlns:a16="http://schemas.microsoft.com/office/drawing/2014/main" id="{9BF63E98-6387-4148-AACE-C99621618F5E}"/>
              </a:ext>
            </a:extLst>
          </p:cNvPr>
          <p:cNvGrpSpPr/>
          <p:nvPr/>
        </p:nvGrpSpPr>
        <p:grpSpPr>
          <a:xfrm>
            <a:off x="1176300" y="2783942"/>
            <a:ext cx="2744525" cy="853545"/>
            <a:chOff x="863323" y="1992704"/>
            <a:chExt cx="2058394" cy="64015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863323" y="1992704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+mj-lt"/>
                </a:rPr>
                <a:t>Data Engineer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863323" y="2171342"/>
              <a:ext cx="2058394" cy="4615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Movement, Building Data pipelines, Quality of Data, Data Governance</a:t>
              </a:r>
            </a:p>
          </p:txBody>
        </p:sp>
      </p:grpSp>
      <p:grpSp>
        <p:nvGrpSpPr>
          <p:cNvPr id="28" name="Group 31">
            <a:extLst>
              <a:ext uri="{FF2B5EF4-FFF2-40B4-BE49-F238E27FC236}">
                <a16:creationId xmlns:a16="http://schemas.microsoft.com/office/drawing/2014/main" id="{A805C287-EBBE-4235-9422-9FD9D9EEB494}"/>
              </a:ext>
            </a:extLst>
          </p:cNvPr>
          <p:cNvGrpSpPr/>
          <p:nvPr/>
        </p:nvGrpSpPr>
        <p:grpSpPr>
          <a:xfrm>
            <a:off x="4749136" y="2783942"/>
            <a:ext cx="2744525" cy="853544"/>
            <a:chOff x="3542950" y="1992705"/>
            <a:chExt cx="2058394" cy="64015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B3CF7-DDFC-4C2F-AC4B-E80A56BE6723}"/>
                </a:ext>
              </a:extLst>
            </p:cNvPr>
            <p:cNvSpPr txBox="1"/>
            <p:nvPr/>
          </p:nvSpPr>
          <p:spPr>
            <a:xfrm>
              <a:off x="3542950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+mj-lt"/>
                </a:rPr>
                <a:t>Machine Learning Engineer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CD03E8-F530-48FF-A2D3-B4B6E103E17A}"/>
                </a:ext>
              </a:extLst>
            </p:cNvPr>
            <p:cNvSpPr txBox="1"/>
            <p:nvPr/>
          </p:nvSpPr>
          <p:spPr>
            <a:xfrm>
              <a:off x="3542950" y="217134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Experimentation to get output, Modelling, Making the most out of data, Data Analytics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319684-CA53-43C3-AFBB-FB1621AC3D85}"/>
              </a:ext>
            </a:extLst>
          </p:cNvPr>
          <p:cNvGrpSpPr/>
          <p:nvPr/>
        </p:nvGrpSpPr>
        <p:grpSpPr>
          <a:xfrm>
            <a:off x="8321973" y="2783940"/>
            <a:ext cx="2744525" cy="853544"/>
            <a:chOff x="6222578" y="1992705"/>
            <a:chExt cx="2058394" cy="64015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6222578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+mj-lt"/>
                </a:rPr>
                <a:t>Business Analyst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4044A6-83F7-4B10-A68E-6771E3478A11}"/>
                </a:ext>
              </a:extLst>
            </p:cNvPr>
            <p:cNvSpPr txBox="1"/>
            <p:nvPr/>
          </p:nvSpPr>
          <p:spPr>
            <a:xfrm>
              <a:off x="6222578" y="217134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Client communication &amp; management, Dashboarding &amp; Reporting, Visualization, Decision Making</a:t>
              </a:r>
            </a:p>
          </p:txBody>
        </p:sp>
      </p:grpSp>
      <p:grpSp>
        <p:nvGrpSpPr>
          <p:cNvPr id="39" name="Group 33">
            <a:extLst>
              <a:ext uri="{FF2B5EF4-FFF2-40B4-BE49-F238E27FC236}">
                <a16:creationId xmlns:a16="http://schemas.microsoft.com/office/drawing/2014/main" id="{0F5CF1B8-4A8F-4987-9920-C3A6C632A770}"/>
              </a:ext>
            </a:extLst>
          </p:cNvPr>
          <p:cNvGrpSpPr/>
          <p:nvPr/>
        </p:nvGrpSpPr>
        <p:grpSpPr>
          <a:xfrm>
            <a:off x="4749136" y="5408808"/>
            <a:ext cx="2744525" cy="853544"/>
            <a:chOff x="863323" y="3720915"/>
            <a:chExt cx="2058394" cy="64015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863323" y="372091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+mj-lt"/>
                </a:rPr>
                <a:t>Data Scientist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863323" y="389955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on the cloud, modelling in all capacities, visualization, presentation to stakeholders, team management</a:t>
              </a:r>
              <a:endParaRPr lang="en-US" sz="1333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B92452D7-6EFA-48DA-B9C1-89EBAD2C6887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40EAD5D2-6885-4F25-AF8D-3772429AFFDC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69A0D0F-707A-4B52-AFF5-781C8F5269F1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A3212ECA-5398-4374-8CD4-836CA7DE7DF2}"/>
              </a:ext>
            </a:extLst>
          </p:cNvPr>
          <p:cNvSpPr txBox="1">
            <a:spLocks/>
          </p:cNvSpPr>
          <p:nvPr/>
        </p:nvSpPr>
        <p:spPr>
          <a:xfrm>
            <a:off x="4380142" y="3980811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2066032" y="1744141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5638868" y="1744141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9211705" y="1744141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move into Data Science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8E212B6-8FA4-4DAB-B623-6079EB3EE61D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F10F20-2F1C-4721-BB0C-56C435729E8E}"/>
              </a:ext>
            </a:extLst>
          </p:cNvPr>
          <p:cNvCxnSpPr/>
          <p:nvPr/>
        </p:nvCxnSpPr>
        <p:spPr>
          <a:xfrm>
            <a:off x="1716071" y="1908433"/>
            <a:ext cx="2381089" cy="0"/>
          </a:xfrm>
          <a:prstGeom prst="line">
            <a:avLst/>
          </a:prstGeom>
          <a:ln w="19050" cap="rnd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31">
            <a:extLst>
              <a:ext uri="{FF2B5EF4-FFF2-40B4-BE49-F238E27FC236}">
                <a16:creationId xmlns:a16="http://schemas.microsoft.com/office/drawing/2014/main" id="{60521798-0DE5-48D2-8C24-3E1E61455BCE}"/>
              </a:ext>
            </a:extLst>
          </p:cNvPr>
          <p:cNvGrpSpPr/>
          <p:nvPr/>
        </p:nvGrpSpPr>
        <p:grpSpPr>
          <a:xfrm>
            <a:off x="742950" y="2287105"/>
            <a:ext cx="3098221" cy="930588"/>
            <a:chOff x="625692" y="1862556"/>
            <a:chExt cx="2242452" cy="697941"/>
          </a:xfrm>
        </p:grpSpPr>
        <p:sp>
          <p:nvSpPr>
            <p:cNvPr id="9" name="Footer Text">
              <a:extLst>
                <a:ext uri="{FF2B5EF4-FFF2-40B4-BE49-F238E27FC236}">
                  <a16:creationId xmlns:a16="http://schemas.microsoft.com/office/drawing/2014/main" id="{F0C79861-B0DD-451D-A358-CF5162A83E58}"/>
                </a:ext>
              </a:extLst>
            </p:cNvPr>
            <p:cNvSpPr txBox="1"/>
            <p:nvPr/>
          </p:nvSpPr>
          <p:spPr>
            <a:xfrm>
              <a:off x="625692" y="2099986"/>
              <a:ext cx="2242452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the Data Field,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roles &amp; responsibilities,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Look at a 5-year path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11C469-02CB-4595-AB07-19FEEF220E33}"/>
                </a:ext>
              </a:extLst>
            </p:cNvPr>
            <p:cNvSpPr txBox="1"/>
            <p:nvPr/>
          </p:nvSpPr>
          <p:spPr>
            <a:xfrm>
              <a:off x="625692" y="1862556"/>
              <a:ext cx="893519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 Target</a:t>
              </a:r>
            </a:p>
          </p:txBody>
        </p:sp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031DD39-80BC-41F3-89B1-539586209630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874384-EC32-48D9-A684-556A8E915D16}"/>
              </a:ext>
            </a:extLst>
          </p:cNvPr>
          <p:cNvCxnSpPr/>
          <p:nvPr/>
        </p:nvCxnSpPr>
        <p:spPr>
          <a:xfrm>
            <a:off x="5314629" y="1908433"/>
            <a:ext cx="2381089" cy="0"/>
          </a:xfrm>
          <a:prstGeom prst="line">
            <a:avLst/>
          </a:prstGeom>
          <a:ln w="19050" cap="rnd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35">
            <a:extLst>
              <a:ext uri="{FF2B5EF4-FFF2-40B4-BE49-F238E27FC236}">
                <a16:creationId xmlns:a16="http://schemas.microsoft.com/office/drawing/2014/main" id="{E99CB5A3-3A3D-41B0-9B0F-95DB2B7128B5}"/>
              </a:ext>
            </a:extLst>
          </p:cNvPr>
          <p:cNvGrpSpPr/>
          <p:nvPr/>
        </p:nvGrpSpPr>
        <p:grpSpPr>
          <a:xfrm>
            <a:off x="4379607" y="2295395"/>
            <a:ext cx="2715215" cy="771523"/>
            <a:chOff x="625692" y="1868774"/>
            <a:chExt cx="2036411" cy="578642"/>
          </a:xfrm>
        </p:grpSpPr>
        <p:sp>
          <p:nvSpPr>
            <p:cNvPr id="15" name="Footer Text">
              <a:extLst>
                <a:ext uri="{FF2B5EF4-FFF2-40B4-BE49-F238E27FC236}">
                  <a16:creationId xmlns:a16="http://schemas.microsoft.com/office/drawing/2014/main" id="{8B4D2510-7C52-46C8-A973-8EABCC9E6769}"/>
                </a:ext>
              </a:extLst>
            </p:cNvPr>
            <p:cNvSpPr txBox="1"/>
            <p:nvPr/>
          </p:nvSpPr>
          <p:spPr>
            <a:xfrm>
              <a:off x="625692" y="2140409"/>
              <a:ext cx="2036411" cy="307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Talk to people who are already doing what you want to do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7F4A8D-C9A2-491D-8767-86E5A26EF307}"/>
                </a:ext>
              </a:extLst>
            </p:cNvPr>
            <p:cNvSpPr txBox="1"/>
            <p:nvPr/>
          </p:nvSpPr>
          <p:spPr>
            <a:xfrm>
              <a:off x="625692" y="1868774"/>
              <a:ext cx="1278138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Talk to people</a:t>
              </a:r>
            </a:p>
          </p:txBody>
        </p:sp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5C0AF12-3D8F-481E-8E09-6940DA5EA1C4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18" name="Group 40">
            <a:extLst>
              <a:ext uri="{FF2B5EF4-FFF2-40B4-BE49-F238E27FC236}">
                <a16:creationId xmlns:a16="http://schemas.microsoft.com/office/drawing/2014/main" id="{8D42CE2F-56B4-435B-8584-75EDD190CDBE}"/>
              </a:ext>
            </a:extLst>
          </p:cNvPr>
          <p:cNvGrpSpPr/>
          <p:nvPr/>
        </p:nvGrpSpPr>
        <p:grpSpPr>
          <a:xfrm>
            <a:off x="7924927" y="2287100"/>
            <a:ext cx="3290216" cy="1135261"/>
            <a:chOff x="625692" y="1862555"/>
            <a:chExt cx="2690511" cy="851446"/>
          </a:xfrm>
        </p:grpSpPr>
        <p:sp>
          <p:nvSpPr>
            <p:cNvPr id="19" name="Footer Text">
              <a:extLst>
                <a:ext uri="{FF2B5EF4-FFF2-40B4-BE49-F238E27FC236}">
                  <a16:creationId xmlns:a16="http://schemas.microsoft.com/office/drawing/2014/main" id="{6CB40EA6-5D12-4C90-9FD9-101DDB88D11C}"/>
                </a:ext>
              </a:extLst>
            </p:cNvPr>
            <p:cNvSpPr txBox="1"/>
            <p:nvPr/>
          </p:nvSpPr>
          <p:spPr>
            <a:xfrm>
              <a:off x="625692" y="2099986"/>
              <a:ext cx="2690511" cy="614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certifications, participate in competitions,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 simple projects,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look at how the best of the best do it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69098B-2C96-447B-9006-D01733B87C08}"/>
                </a:ext>
              </a:extLst>
            </p:cNvPr>
            <p:cNvSpPr txBox="1"/>
            <p:nvPr/>
          </p:nvSpPr>
          <p:spPr>
            <a:xfrm>
              <a:off x="625692" y="1862555"/>
              <a:ext cx="2153685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 LinkedIn Profile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8D0C34-1AA2-46E9-BBE0-14E663345E2F}"/>
              </a:ext>
            </a:extLst>
          </p:cNvPr>
          <p:cNvCxnSpPr/>
          <p:nvPr/>
        </p:nvCxnSpPr>
        <p:spPr>
          <a:xfrm>
            <a:off x="8885349" y="1908433"/>
            <a:ext cx="2381089" cy="0"/>
          </a:xfrm>
          <a:prstGeom prst="line">
            <a:avLst/>
          </a:prstGeom>
          <a:ln w="19050" cap="rnd">
            <a:solidFill>
              <a:schemeClr val="accent3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44">
            <a:extLst>
              <a:ext uri="{FF2B5EF4-FFF2-40B4-BE49-F238E27FC236}">
                <a16:creationId xmlns:a16="http://schemas.microsoft.com/office/drawing/2014/main" id="{9A5B2545-D79F-4876-8A07-C169036AE782}"/>
              </a:ext>
            </a:extLst>
          </p:cNvPr>
          <p:cNvCxnSpPr>
            <a:cxnSpLocks/>
          </p:cNvCxnSpPr>
          <p:nvPr/>
        </p:nvCxnSpPr>
        <p:spPr>
          <a:xfrm rot="10800000" flipV="1">
            <a:off x="8851464" y="1908433"/>
            <a:ext cx="2414974" cy="2053646"/>
          </a:xfrm>
          <a:prstGeom prst="bentConnector3">
            <a:avLst>
              <a:gd name="adj1" fmla="val -12929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ABC3018-7E90-4E9E-941B-68579388CFDD}"/>
              </a:ext>
            </a:extLst>
          </p:cNvPr>
          <p:cNvSpPr txBox="1">
            <a:spLocks/>
          </p:cNvSpPr>
          <p:nvPr/>
        </p:nvSpPr>
        <p:spPr>
          <a:xfrm>
            <a:off x="743484" y="35637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grpSp>
        <p:nvGrpSpPr>
          <p:cNvPr id="24" name="Group 56">
            <a:extLst>
              <a:ext uri="{FF2B5EF4-FFF2-40B4-BE49-F238E27FC236}">
                <a16:creationId xmlns:a16="http://schemas.microsoft.com/office/drawing/2014/main" id="{0A3D5C91-DBFD-4D76-9FD2-684DD13D77E1}"/>
              </a:ext>
            </a:extLst>
          </p:cNvPr>
          <p:cNvGrpSpPr/>
          <p:nvPr/>
        </p:nvGrpSpPr>
        <p:grpSpPr>
          <a:xfrm>
            <a:off x="742950" y="4229960"/>
            <a:ext cx="3265311" cy="1063717"/>
            <a:chOff x="625691" y="1779008"/>
            <a:chExt cx="2506132" cy="797788"/>
          </a:xfrm>
        </p:grpSpPr>
        <p:sp>
          <p:nvSpPr>
            <p:cNvPr id="25" name="Footer Text">
              <a:extLst>
                <a:ext uri="{FF2B5EF4-FFF2-40B4-BE49-F238E27FC236}">
                  <a16:creationId xmlns:a16="http://schemas.microsoft.com/office/drawing/2014/main" id="{9FFB86DE-AF11-4206-B88E-867185B82199}"/>
                </a:ext>
              </a:extLst>
            </p:cNvPr>
            <p:cNvSpPr txBox="1"/>
            <p:nvPr/>
          </p:nvSpPr>
          <p:spPr>
            <a:xfrm>
              <a:off x="625691" y="2269789"/>
              <a:ext cx="2506132" cy="307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GitHub, LinkedIn,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Medium, Brand Profiling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D8CDC0-D368-41EF-BBD5-FBD98394C56C}"/>
                </a:ext>
              </a:extLst>
            </p:cNvPr>
            <p:cNvSpPr txBox="1"/>
            <p:nvPr/>
          </p:nvSpPr>
          <p:spPr>
            <a:xfrm>
              <a:off x="625691" y="1779008"/>
              <a:ext cx="2413864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 Collaterals &amp; Profile</a:t>
              </a:r>
              <a:b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(30%)</a:t>
              </a:r>
            </a:p>
          </p:txBody>
        </p:sp>
      </p:grp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B962642-EF0F-431A-91E7-9DE8F7571779}"/>
              </a:ext>
            </a:extLst>
          </p:cNvPr>
          <p:cNvSpPr txBox="1">
            <a:spLocks/>
          </p:cNvSpPr>
          <p:nvPr/>
        </p:nvSpPr>
        <p:spPr>
          <a:xfrm>
            <a:off x="4380142" y="35637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grpSp>
        <p:nvGrpSpPr>
          <p:cNvPr id="28" name="Group 60">
            <a:extLst>
              <a:ext uri="{FF2B5EF4-FFF2-40B4-BE49-F238E27FC236}">
                <a16:creationId xmlns:a16="http://schemas.microsoft.com/office/drawing/2014/main" id="{99160987-285E-4BB7-91E9-C15929B7B721}"/>
              </a:ext>
            </a:extLst>
          </p:cNvPr>
          <p:cNvGrpSpPr/>
          <p:nvPr/>
        </p:nvGrpSpPr>
        <p:grpSpPr>
          <a:xfrm>
            <a:off x="4379606" y="4229962"/>
            <a:ext cx="3316111" cy="1860670"/>
            <a:chOff x="625691" y="1779009"/>
            <a:chExt cx="2545123" cy="1395502"/>
          </a:xfrm>
        </p:grpSpPr>
        <p:sp>
          <p:nvSpPr>
            <p:cNvPr id="29" name="Footer Text">
              <a:extLst>
                <a:ext uri="{FF2B5EF4-FFF2-40B4-BE49-F238E27FC236}">
                  <a16:creationId xmlns:a16="http://schemas.microsoft.com/office/drawing/2014/main" id="{1D01AA43-D502-4492-8478-A467AD06DA3D}"/>
                </a:ext>
              </a:extLst>
            </p:cNvPr>
            <p:cNvSpPr txBox="1"/>
            <p:nvPr/>
          </p:nvSpPr>
          <p:spPr>
            <a:xfrm>
              <a:off x="625691" y="2253490"/>
              <a:ext cx="2545123" cy="9210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Globally recognized degree, </a:t>
              </a:r>
              <a:b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Degree Accepted by MNCs,</a:t>
              </a:r>
            </a:p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Possibility of PhD later, </a:t>
              </a:r>
            </a:p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Alumni Status</a:t>
              </a:r>
            </a:p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Bonus - WES Certification, Teachers from the industry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64A05A-6498-45EF-A3C0-A78403D878E3}"/>
                </a:ext>
              </a:extLst>
            </p:cNvPr>
            <p:cNvSpPr txBox="1"/>
            <p:nvPr/>
          </p:nvSpPr>
          <p:spPr>
            <a:xfrm>
              <a:off x="625692" y="1779009"/>
              <a:ext cx="2485322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Globally Accepted Degree </a:t>
              </a:r>
              <a:b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(70%)</a:t>
              </a:r>
            </a:p>
          </p:txBody>
        </p:sp>
      </p:grp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904F7971-1130-4E86-B80C-33B7EEBFB815}"/>
              </a:ext>
            </a:extLst>
          </p:cNvPr>
          <p:cNvSpPr txBox="1">
            <a:spLocks/>
          </p:cNvSpPr>
          <p:nvPr/>
        </p:nvSpPr>
        <p:spPr>
          <a:xfrm>
            <a:off x="7925462" y="35637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32" name="Group 64">
            <a:extLst>
              <a:ext uri="{FF2B5EF4-FFF2-40B4-BE49-F238E27FC236}">
                <a16:creationId xmlns:a16="http://schemas.microsoft.com/office/drawing/2014/main" id="{3DE51B74-33B7-4E80-BAB0-565A75205B47}"/>
              </a:ext>
            </a:extLst>
          </p:cNvPr>
          <p:cNvGrpSpPr/>
          <p:nvPr/>
        </p:nvGrpSpPr>
        <p:grpSpPr>
          <a:xfrm>
            <a:off x="7924927" y="4229957"/>
            <a:ext cx="3084178" cy="837315"/>
            <a:chOff x="625691" y="1779007"/>
            <a:chExt cx="2447781" cy="627987"/>
          </a:xfrm>
        </p:grpSpPr>
        <p:sp>
          <p:nvSpPr>
            <p:cNvPr id="33" name="Footer Text">
              <a:extLst>
                <a:ext uri="{FF2B5EF4-FFF2-40B4-BE49-F238E27FC236}">
                  <a16:creationId xmlns:a16="http://schemas.microsoft.com/office/drawing/2014/main" id="{C4CA40F9-8837-44AC-A27F-2C9A74CEB4FD}"/>
                </a:ext>
              </a:extLst>
            </p:cNvPr>
            <p:cNvSpPr txBox="1"/>
            <p:nvPr/>
          </p:nvSpPr>
          <p:spPr>
            <a:xfrm>
              <a:off x="625691" y="2099986"/>
              <a:ext cx="2447781" cy="3070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Multiple certifications don’t help,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quality of it does.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E7B94B-5B03-4F97-A8F5-0D6895ADE95D}"/>
                </a:ext>
              </a:extLst>
            </p:cNvPr>
            <p:cNvSpPr txBox="1"/>
            <p:nvPr/>
          </p:nvSpPr>
          <p:spPr>
            <a:xfrm>
              <a:off x="625691" y="1779007"/>
              <a:ext cx="2157711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Explore Certifications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AB5FEF-508D-491E-8E8B-967C8E724935}"/>
              </a:ext>
            </a:extLst>
          </p:cNvPr>
          <p:cNvCxnSpPr/>
          <p:nvPr/>
        </p:nvCxnSpPr>
        <p:spPr>
          <a:xfrm flipH="1">
            <a:off x="5263829" y="3962079"/>
            <a:ext cx="2381089" cy="0"/>
          </a:xfrm>
          <a:prstGeom prst="line">
            <a:avLst/>
          </a:prstGeom>
          <a:ln w="19050" cap="rnd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300C36D-3EBF-40E1-B124-907D35F467C5}"/>
              </a:ext>
            </a:extLst>
          </p:cNvPr>
          <p:cNvCxnSpPr/>
          <p:nvPr/>
        </p:nvCxnSpPr>
        <p:spPr>
          <a:xfrm flipH="1">
            <a:off x="1665271" y="3962079"/>
            <a:ext cx="2381089" cy="0"/>
          </a:xfrm>
          <a:prstGeom prst="line">
            <a:avLst/>
          </a:prstGeom>
          <a:ln w="19050" cap="rnd">
            <a:solidFill>
              <a:schemeClr val="accent5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7" grpId="0"/>
      <p:bldP spid="23" grpId="0"/>
      <p:bldP spid="27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Engineer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2066032" y="1744141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5638868" y="1744141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9211705" y="1744141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  <p:pic>
        <p:nvPicPr>
          <p:cNvPr id="36" name="Picture 2" descr="Download Google Cloud Platform (GCP) Logo in SVG Vector or PNG File Format  - Logo.wine">
            <a:extLst>
              <a:ext uri="{FF2B5EF4-FFF2-40B4-BE49-F238E27FC236}">
                <a16:creationId xmlns:a16="http://schemas.microsoft.com/office/drawing/2014/main" id="{F6C52FB6-B418-4FFD-903D-649BB2B11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39412" r="1225" b="39795"/>
          <a:stretch/>
        </p:blipFill>
        <p:spPr bwMode="auto">
          <a:xfrm>
            <a:off x="1117952" y="3226650"/>
            <a:ext cx="1421884" cy="2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Microsoft Azure Logo – Penthara Technologies">
            <a:extLst>
              <a:ext uri="{FF2B5EF4-FFF2-40B4-BE49-F238E27FC236}">
                <a16:creationId xmlns:a16="http://schemas.microsoft.com/office/drawing/2014/main" id="{49005FD5-13D6-4584-9B7C-55289720D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21980" r="1662" b="18563"/>
          <a:stretch/>
        </p:blipFill>
        <p:spPr bwMode="auto">
          <a:xfrm>
            <a:off x="2014135" y="3562727"/>
            <a:ext cx="1068852" cy="3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Amazon Web Services (AWS) – Logos Download">
            <a:extLst>
              <a:ext uri="{FF2B5EF4-FFF2-40B4-BE49-F238E27FC236}">
                <a16:creationId xmlns:a16="http://schemas.microsoft.com/office/drawing/2014/main" id="{F39926A6-2463-47E6-9BC6-C31691FC0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441" y="3132532"/>
            <a:ext cx="915066" cy="3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The Python Logo | Python Software Foundation">
            <a:extLst>
              <a:ext uri="{FF2B5EF4-FFF2-40B4-BE49-F238E27FC236}">
                <a16:creationId xmlns:a16="http://schemas.microsoft.com/office/drawing/2014/main" id="{29EA096C-FDD4-4C9A-AE05-7A9517F21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t="9537" r="11528" b="24716"/>
          <a:stretch/>
        </p:blipFill>
        <p:spPr bwMode="auto">
          <a:xfrm>
            <a:off x="4804974" y="3171448"/>
            <a:ext cx="1124065" cy="32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 descr="File:Apache Spark logo.svg - Wikimedia Commons">
            <a:extLst>
              <a:ext uri="{FF2B5EF4-FFF2-40B4-BE49-F238E27FC236}">
                <a16:creationId xmlns:a16="http://schemas.microsoft.com/office/drawing/2014/main" id="{0615C4EB-E58E-48E0-A1B0-CE9DD678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48" y="3489983"/>
            <a:ext cx="690288" cy="35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4" descr="File:R logo.svg - Wikimedia Commons">
            <a:extLst>
              <a:ext uri="{FF2B5EF4-FFF2-40B4-BE49-F238E27FC236}">
                <a16:creationId xmlns:a16="http://schemas.microsoft.com/office/drawing/2014/main" id="{4FEC6F4F-2433-442B-AEE6-71C40A23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80" y="3135210"/>
            <a:ext cx="457755" cy="3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7A33A3A-7BFB-4DA5-A9A1-C6C99246760E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EE8B6-65C9-4B05-BA2E-A679BD329395}"/>
              </a:ext>
            </a:extLst>
          </p:cNvPr>
          <p:cNvGrpSpPr/>
          <p:nvPr/>
        </p:nvGrpSpPr>
        <p:grpSpPr>
          <a:xfrm>
            <a:off x="5569902" y="6396643"/>
            <a:ext cx="1030987" cy="354949"/>
            <a:chOff x="810780" y="2089076"/>
            <a:chExt cx="1268984" cy="438011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810780" y="2117931"/>
              <a:ext cx="720931" cy="35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1619770" y="2089076"/>
              <a:ext cx="459994" cy="43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UpGrad Logos &amp;amp; Brand Assets | Brandfetch">
            <a:extLst>
              <a:ext uri="{FF2B5EF4-FFF2-40B4-BE49-F238E27FC236}">
                <a16:creationId xmlns:a16="http://schemas.microsoft.com/office/drawing/2014/main" id="{F26D8221-3581-4C3D-A6BE-9F917B65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346" y="5684849"/>
            <a:ext cx="502691" cy="26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 (Demo)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39" name="Picture 2" descr="Linkedin - Free social media icons">
            <a:extLst>
              <a:ext uri="{FF2B5EF4-FFF2-40B4-BE49-F238E27FC236}">
                <a16:creationId xmlns:a16="http://schemas.microsoft.com/office/drawing/2014/main" id="{B05F7F5E-A0D0-42EF-824C-F3DEF670B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0" t="-1031" r="23755"/>
          <a:stretch/>
        </p:blipFill>
        <p:spPr bwMode="auto">
          <a:xfrm>
            <a:off x="346764" y="1608098"/>
            <a:ext cx="408886" cy="4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Medium logo | Logok">
            <a:extLst>
              <a:ext uri="{FF2B5EF4-FFF2-40B4-BE49-F238E27FC236}">
                <a16:creationId xmlns:a16="http://schemas.microsoft.com/office/drawing/2014/main" id="{C7E948CD-B777-4F4A-925E-11FD5B95E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1" t="28005" r="19918" b="27804"/>
          <a:stretch/>
        </p:blipFill>
        <p:spPr bwMode="auto">
          <a:xfrm>
            <a:off x="1044105" y="1628744"/>
            <a:ext cx="595713" cy="32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Github Logo - Free social media icons">
            <a:extLst>
              <a:ext uri="{FF2B5EF4-FFF2-40B4-BE49-F238E27FC236}">
                <a16:creationId xmlns:a16="http://schemas.microsoft.com/office/drawing/2014/main" id="{7E59B895-1A33-4E72-AF1D-64B08220E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331" y="1590199"/>
            <a:ext cx="444110" cy="44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nkeyLearn · GitHub">
            <a:extLst>
              <a:ext uri="{FF2B5EF4-FFF2-40B4-BE49-F238E27FC236}">
                <a16:creationId xmlns:a16="http://schemas.microsoft.com/office/drawing/2014/main" id="{531F1213-583D-4E39-BC97-B07B1325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724" y="1525911"/>
            <a:ext cx="595713" cy="52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D72CFC-ED0D-4790-93CB-44BD2F364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  <p:pic>
        <p:nvPicPr>
          <p:cNvPr id="2052" name="Picture 4" descr="Glassdoor - Wikipedia">
            <a:extLst>
              <a:ext uri="{FF2B5EF4-FFF2-40B4-BE49-F238E27FC236}">
                <a16:creationId xmlns:a16="http://schemas.microsoft.com/office/drawing/2014/main" id="{A25E28FA-A1B1-4AC3-92F0-DD045BA96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84" y="1550885"/>
            <a:ext cx="609988" cy="4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Logo transparent PNG - StickPNG">
            <a:extLst>
              <a:ext uri="{FF2B5EF4-FFF2-40B4-BE49-F238E27FC236}">
                <a16:creationId xmlns:a16="http://schemas.microsoft.com/office/drawing/2014/main" id="{F3F36BEB-EC13-45EF-A6D5-20CAE6D1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119" y="1662820"/>
            <a:ext cx="884168" cy="29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955884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 			– Anish Mahapatra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1103595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 	– Understood the Data Science Industry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9558845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in Data Science 	– DE, MLE, BA, 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into Data Science 	– Step by Step explanation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981206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	– Demo of profile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 Session 		– Now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95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4071</TotalTime>
  <Words>497</Words>
  <Application>Microsoft Office PowerPoint</Application>
  <PresentationFormat>Widescreen</PresentationFormat>
  <Paragraphs>132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762</cp:revision>
  <dcterms:created xsi:type="dcterms:W3CDTF">2021-05-29T21:16:01Z</dcterms:created>
  <dcterms:modified xsi:type="dcterms:W3CDTF">2021-11-09T15:36:00Z</dcterms:modified>
</cp:coreProperties>
</file>